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9" r:id="rId6"/>
    <p:sldId id="270" r:id="rId7"/>
    <p:sldId id="264" r:id="rId8"/>
    <p:sldId id="259" r:id="rId9"/>
    <p:sldId id="262" r:id="rId10"/>
    <p:sldId id="261" r:id="rId11"/>
    <p:sldId id="260" r:id="rId12"/>
    <p:sldId id="268" r:id="rId13"/>
    <p:sldId id="265" r:id="rId14"/>
    <p:sldId id="266" r:id="rId15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94660"/>
  </p:normalViewPr>
  <p:slideViewPr>
    <p:cSldViewPr>
      <p:cViewPr varScale="1">
        <p:scale>
          <a:sx n="93" d="100"/>
          <a:sy n="93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BC575-B4E8-40A6-9AB6-7FB69F7E7AB9}" type="datetimeFigureOut">
              <a:rPr lang="da-DK"/>
              <a:pPr>
                <a:defRPr/>
              </a:pPr>
              <a:t>13-01-2016</a:t>
            </a:fld>
            <a:endParaRPr lang="da-DK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DB1EEC5-3EC1-4717-AD68-7A07D442C0F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E854D-D292-4D7A-AF81-8EFDE7C78564}" type="datetimeFigureOut">
              <a:rPr lang="da-DK"/>
              <a:pPr>
                <a:defRPr/>
              </a:pPr>
              <a:t>13-01-2016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F1ABC-2079-4C78-8B62-A26C91526F7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58EF8-29BD-4AC1-9895-6F96620537D9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4C30A-D753-4964-A9C1-F7847AA92D9C}" type="datetimeFigureOut">
              <a:rPr lang="da-DK"/>
              <a:pPr>
                <a:defRPr/>
              </a:pPr>
              <a:t>13-01-2016</a:t>
            </a:fld>
            <a:endParaRPr lang="da-DK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CB091-18BB-4F3F-B128-886AD3B4C5C5}" type="datetimeFigureOut">
              <a:rPr lang="da-DK"/>
              <a:pPr>
                <a:defRPr/>
              </a:pPr>
              <a:t>13-01-2016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E6A49-3985-4C4E-8B69-DE877FA1267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8ADE4-FA11-41C8-9207-2BB785D024F0}" type="datetimeFigureOut">
              <a:rPr lang="da-DK"/>
              <a:pPr>
                <a:defRPr/>
              </a:pPr>
              <a:t>13-01-2016</a:t>
            </a:fld>
            <a:endParaRPr lang="da-DK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466D2FC-69FA-4B23-8153-4E57125BD16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30179-A6CB-4C16-AB16-A745CC1FCD1B}" type="datetimeFigureOut">
              <a:rPr lang="da-DK"/>
              <a:pPr>
                <a:defRPr/>
              </a:pPr>
              <a:t>13-01-2016</a:t>
            </a:fld>
            <a:endParaRPr lang="da-DK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EF331-40E4-4365-8B43-8E5819A8067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3C7ED-B942-4B97-8623-8A48C76067FA}" type="datetimeFigureOut">
              <a:rPr lang="da-DK"/>
              <a:pPr>
                <a:defRPr/>
              </a:pPr>
              <a:t>13-01-2016</a:t>
            </a:fld>
            <a:endParaRPr lang="da-DK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B223DBC-A024-4C07-8FA4-97A3EB4ED0E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14FD-63C8-48F4-8773-AD3BAA6AF517}" type="datetimeFigureOut">
              <a:rPr lang="da-DK"/>
              <a:pPr>
                <a:defRPr/>
              </a:pPr>
              <a:t>13-01-2016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FCD69-CB16-4F3C-891C-A9CB4F1F4416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11AC-9683-4462-B157-7F5431182A4F}" type="datetimeFigureOut">
              <a:rPr lang="da-DK"/>
              <a:pPr>
                <a:defRPr/>
              </a:pPr>
              <a:t>13-01-2016</a:t>
            </a:fld>
            <a:endParaRPr lang="da-DK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8900A9-47E5-43BF-AE5F-57EFF0DAF77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787DCE3-F404-4306-BA76-1E37AFEC037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E9E4B-F169-421A-B052-5FB18B257939}" type="datetimeFigureOut">
              <a:rPr lang="da-DK"/>
              <a:pPr>
                <a:defRPr/>
              </a:pPr>
              <a:t>13-01-2016</a:t>
            </a:fld>
            <a:endParaRPr lang="da-DK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33FD7-EBFB-4380-A21E-B471CC7FBD0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AB328-E3D8-41CE-BF2B-E0406FA1C60A}" type="datetimeFigureOut">
              <a:rPr lang="da-DK"/>
              <a:pPr>
                <a:defRPr/>
              </a:pPr>
              <a:t>13-01-2016</a:t>
            </a:fld>
            <a:endParaRPr lang="da-DK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035A2CC-A49C-4608-ABF3-14C515065BD0}" type="datetimeFigureOut">
              <a:rPr lang="da-DK"/>
              <a:pPr>
                <a:defRPr/>
              </a:pPr>
              <a:t>13-01-2016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1EC2F5-1925-44DF-B51C-D9C70B2E823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6750" cy="1752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da-DK" sz="2400" cap="none" smtClean="0"/>
              <a:t>CMR NETVÆRKET</a:t>
            </a:r>
          </a:p>
          <a:p>
            <a:pPr eaLnBrk="1" hangingPunct="1">
              <a:defRPr/>
            </a:pPr>
            <a:r>
              <a:rPr lang="da-DK" sz="2400" cap="none" smtClean="0"/>
              <a:t>KARAM ALZUHAIRI</a:t>
            </a:r>
          </a:p>
          <a:p>
            <a:pPr eaLnBrk="1" hangingPunct="1">
              <a:defRPr/>
            </a:pPr>
            <a:r>
              <a:rPr lang="da-DK" sz="2400" cap="none" smtClean="0"/>
              <a:t>OVERLÆGE -HOSPITALSENHEDEN VEST I HERNING</a:t>
            </a:r>
          </a:p>
        </p:txBody>
      </p:sp>
      <p:sp>
        <p:nvSpPr>
          <p:cNvPr id="13314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a-DK" smtClean="0"/>
              <a:t>  Hjerte MR i Danmark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>
                <a:solidFill>
                  <a:srgbClr val="7B9899"/>
                </a:solidFill>
              </a:rPr>
              <a:t>Hospitalsenheden Midt i Silkeborg</a:t>
            </a:r>
          </a:p>
        </p:txBody>
      </p:sp>
      <p:sp>
        <p:nvSpPr>
          <p:cNvPr id="21506" name="Pladsholder til indhol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da-DK" smtClean="0"/>
              <a:t>Hjerte MR siden 2009</a:t>
            </a:r>
          </a:p>
          <a:p>
            <a:pPr eaLnBrk="1" hangingPunct="1"/>
            <a:r>
              <a:rPr lang="da-DK" smtClean="0"/>
              <a:t>Siemens Avanto 1.5 T samt Siemens Skyra 3T </a:t>
            </a:r>
          </a:p>
          <a:p>
            <a:pPr eaLnBrk="1" hangingPunct="1"/>
            <a:r>
              <a:rPr lang="da-DK" smtClean="0"/>
              <a:t>200 hjerte MR/året og hertil MR aorta</a:t>
            </a:r>
          </a:p>
          <a:p>
            <a:pPr eaLnBrk="1" hangingPunct="1"/>
            <a:r>
              <a:rPr lang="da-DK" smtClean="0"/>
              <a:t>1 dedikeret radiolog og 1 dedikeret kardiolog</a:t>
            </a:r>
          </a:p>
          <a:p>
            <a:pPr eaLnBrk="1" hangingPunct="1"/>
            <a:r>
              <a:rPr lang="da-DK" smtClean="0"/>
              <a:t>4 specialuddannede radiografer </a:t>
            </a:r>
          </a:p>
          <a:p>
            <a:pPr eaLnBrk="1" hangingPunct="1"/>
            <a:r>
              <a:rPr lang="da-DK" smtClean="0"/>
              <a:t>Hovedindikationer: iskæmi patienter med stress perfusions-undersøgelser hos patienter med intermediære stenoser påvist ved CT KAG </a:t>
            </a:r>
          </a:p>
          <a:p>
            <a:pPr eaLnBrk="1" hangingPunct="1"/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>
                <a:solidFill>
                  <a:srgbClr val="7B9899"/>
                </a:solidFill>
              </a:rPr>
              <a:t>Aalborg Universitetshospital	</a:t>
            </a:r>
          </a:p>
        </p:txBody>
      </p:sp>
      <p:sp>
        <p:nvSpPr>
          <p:cNvPr id="22530" name="Pladsholder til indhol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da-DK" smtClean="0"/>
              <a:t>Hjerte-MR siden september 2011</a:t>
            </a:r>
          </a:p>
          <a:p>
            <a:pPr eaLnBrk="1" hangingPunct="1"/>
            <a:r>
              <a:rPr lang="da-DK" smtClean="0"/>
              <a:t>GE Discovery 450 1.5 T skanner</a:t>
            </a:r>
          </a:p>
          <a:p>
            <a:pPr eaLnBrk="1" hangingPunct="1"/>
            <a:r>
              <a:rPr lang="da-DK" smtClean="0"/>
              <a:t>Ca. 80-100 cases /år</a:t>
            </a:r>
          </a:p>
          <a:p>
            <a:pPr eaLnBrk="1" hangingPunct="1"/>
            <a:r>
              <a:rPr lang="da-DK" smtClean="0"/>
              <a:t>1 dedikeret kardiolog</a:t>
            </a:r>
          </a:p>
          <a:p>
            <a:pPr eaLnBrk="1" hangingPunct="1"/>
            <a:r>
              <a:rPr lang="da-DK" smtClean="0"/>
              <a:t>3-4 radiografer</a:t>
            </a:r>
          </a:p>
          <a:p>
            <a:pPr eaLnBrk="1" hangingPunct="1"/>
            <a:r>
              <a:rPr lang="da-DK" smtClean="0"/>
              <a:t>Hovedindikationer: Kardiomyopatier, overlevet hjertestop, AMI med normale koronarkar, klapsygdomme.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5975" y="1589088"/>
            <a:ext cx="2132013" cy="430212"/>
          </a:xfrm>
          <a:prstGeom prst="rect">
            <a:avLst/>
          </a:prstGeom>
        </p:spPr>
        <p:txBody>
          <a:bodyPr lIns="0" tIns="0" rIns="0" bIns="0">
            <a:spAutoFit/>
          </a:bodyPr>
          <a:lstStyle/>
          <a:p>
            <a:pPr marL="1113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400" b="1" spc="-9" dirty="0">
                <a:latin typeface="Verdana"/>
                <a:cs typeface="Verdana"/>
              </a:rPr>
              <a:t>Level </a:t>
            </a:r>
            <a:r>
              <a:rPr sz="1400" b="1" spc="-4" dirty="0">
                <a:latin typeface="Verdana"/>
                <a:cs typeface="Verdana"/>
              </a:rPr>
              <a:t>3</a:t>
            </a:r>
            <a:r>
              <a:rPr sz="1400" b="1" spc="-75" dirty="0">
                <a:latin typeface="Verdana"/>
                <a:cs typeface="Verdana"/>
              </a:rPr>
              <a:t> </a:t>
            </a:r>
            <a:r>
              <a:rPr sz="1400" b="1" spc="-4" dirty="0">
                <a:latin typeface="Verdana"/>
                <a:cs typeface="Verdana"/>
              </a:rPr>
              <a:t>Requirements</a:t>
            </a:r>
            <a:endParaRPr sz="1400" dirty="0">
              <a:latin typeface="Verdana"/>
              <a:cs typeface="Verdan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79463" y="1801813"/>
          <a:ext cx="7551737" cy="4346575"/>
        </p:xfrm>
        <a:graphic>
          <a:graphicData uri="http://schemas.openxmlformats.org/drawingml/2006/table">
            <a:tbl>
              <a:tblPr/>
              <a:tblGrid>
                <a:gridCol w="5949950"/>
                <a:gridCol w="822325"/>
                <a:gridCol w="779462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Primary (Main) Diagnosis</a:t>
                      </a:r>
                      <a:endParaRPr kumimoji="0" lang="da-DK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marL="128588" marR="0" lvl="0" indent="-44450" algn="l" defTabSz="914400" rtl="0" eaLnBrk="1" fontAlgn="base" latinLnBrk="0" hangingPunct="1">
                        <a:lnSpc>
                          <a:spcPct val="108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Required  Number</a:t>
                      </a:r>
                      <a:endParaRPr kumimoji="0" lang="da-DK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8000"/>
                        </a:lnSpc>
                        <a:spcBef>
                          <a:spcPts val="3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Actual  Number</a:t>
                      </a:r>
                      <a:endParaRPr kumimoji="0" lang="da-DK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DDC"/>
                    </a:solidFill>
                  </a:tcPr>
                </a:tc>
              </a:tr>
              <a:tr h="255588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Verdana" pitchFamily="34" charset="0"/>
                        </a:rPr>
                        <a:t>Detection of myocardial infarction and assessment of viability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n/a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0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Verdana" pitchFamily="34" charset="0"/>
                        </a:rPr>
                        <a:t>Stress testing with either vasodilator or staged inotropic stress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&gt;50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34963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Verdana" pitchFamily="34" charset="0"/>
                        </a:rPr>
                        <a:t>Left and right ventricular function assessment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&gt;10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34963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Verdana" pitchFamily="34" charset="0"/>
                        </a:rPr>
                        <a:t>Aortic, mitral, tricuspid, and pulmonary valve pathology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&gt;10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15913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Verdana" pitchFamily="34" charset="0"/>
                        </a:rPr>
                        <a:t>Aortic pathology including dilatation and dissection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&gt;10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477838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8000"/>
                        </a:lnSpc>
                        <a:spcBef>
                          <a:spcPts val="5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Verdana" pitchFamily="34" charset="0"/>
                        </a:rPr>
                        <a:t>Common basic CHD and ACHD (such as coarctation of the aorta, post-operative Tetralogy of Fallot,  intracardiac shunts, coronary anomalies)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&gt;50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15913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Verdana" pitchFamily="34" charset="0"/>
                        </a:rPr>
                        <a:t>Assessment of causation of heart failure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&gt;10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477838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8000"/>
                        </a:lnSpc>
                        <a:spcBef>
                          <a:spcPts val="5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Verdana" pitchFamily="34" charset="0"/>
                        </a:rPr>
                        <a:t>Assessment of cardiomyopathy phenotype including hypertrophic cardiomyopathy, arrhythmogenic right  ventricular cardiomyopathy, dilated cardiomyopathy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&gt;50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334963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Verdana" pitchFamily="34" charset="0"/>
                        </a:rPr>
                        <a:t>Pericardial abnormality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&gt;10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430213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13131"/>
                          </a:solidFill>
                          <a:effectLst/>
                          <a:latin typeface="Verdana" pitchFamily="34" charset="0"/>
                        </a:rPr>
                        <a:t>Cardiac mass/tumour;angiography of major arteries including aorta, pulmonary, carotid, and renal.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1219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952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&gt;10</a:t>
                      </a:r>
                      <a:endParaRPr kumimoji="0" lang="da-DK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282575">
                <a:tc>
                  <a:txBody>
                    <a:bodyPr/>
                    <a:lstStyle/>
                    <a:p>
                      <a:pPr marL="206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Total Cases</a:t>
                      </a:r>
                      <a:endParaRPr kumimoji="0" lang="da-DK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DD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0" marR="0" marT="0" marB="0" horzOverflow="overflow">
                    <a:lnL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438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92" name="object 4"/>
          <p:cNvSpPr>
            <a:spLocks noChangeArrowheads="1"/>
          </p:cNvSpPr>
          <p:nvPr/>
        </p:nvSpPr>
        <p:spPr bwMode="auto">
          <a:xfrm>
            <a:off x="7464425" y="708025"/>
            <a:ext cx="792163" cy="90011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a-DK">
              <a:latin typeface="Georgia" pitchFamily="18" charset="0"/>
            </a:endParaRPr>
          </a:p>
        </p:txBody>
      </p:sp>
      <p:sp>
        <p:nvSpPr>
          <p:cNvPr id="23593" name="object 5"/>
          <p:cNvSpPr>
            <a:spLocks noChangeArrowheads="1"/>
          </p:cNvSpPr>
          <p:nvPr/>
        </p:nvSpPr>
        <p:spPr bwMode="auto">
          <a:xfrm>
            <a:off x="784225" y="708025"/>
            <a:ext cx="831850" cy="9318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a-DK">
              <a:latin typeface="Georgia" pitchFamily="18" charset="0"/>
            </a:endParaRPr>
          </a:p>
        </p:txBody>
      </p:sp>
      <p:sp>
        <p:nvSpPr>
          <p:cNvPr id="23594" name="object 6"/>
          <p:cNvSpPr>
            <a:spLocks noChangeArrowheads="1"/>
          </p:cNvSpPr>
          <p:nvPr/>
        </p:nvSpPr>
        <p:spPr bwMode="auto">
          <a:xfrm>
            <a:off x="2160588" y="735013"/>
            <a:ext cx="4916487" cy="86836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a-DK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>
                <a:solidFill>
                  <a:srgbClr val="7B9899"/>
                </a:solidFill>
              </a:rPr>
              <a:t>Samarbejde og diskussion</a:t>
            </a:r>
          </a:p>
        </p:txBody>
      </p:sp>
      <p:sp>
        <p:nvSpPr>
          <p:cNvPr id="25602" name="Pladsholder til indhol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da-DK" smtClean="0"/>
              <a:t>Lokale samarbejde: Rigshospital og Glostrup, Aarhus og Aalborg, Silkeborg og Herning.</a:t>
            </a:r>
          </a:p>
          <a:p>
            <a:pPr eaLnBrk="1" hangingPunct="1"/>
            <a:r>
              <a:rPr lang="da-DK" smtClean="0"/>
              <a:t>Den 28. oktober 2015 blev det første møde afholdt i Glostrup (invitation fra Jawdat Abdullah), hvor der blev aftalt en dannelse af en mini-gruppe for læger og radiografer, der arbejder med CMR.</a:t>
            </a:r>
          </a:p>
          <a:p>
            <a:pPr eaLnBrk="1" hangingPunct="1"/>
            <a:r>
              <a:rPr lang="da-DK" smtClean="0"/>
              <a:t>Næste møde er aftalt på Herlev Hospital.</a:t>
            </a:r>
          </a:p>
          <a:p>
            <a:pPr eaLnBrk="1" hangingPunct="1"/>
            <a:r>
              <a:rPr lang="da-DK" smtClean="0"/>
              <a:t>Åben for samarbejde både klinisk (dele protokoller og erfaringer) samt forskningsmæssigt.</a:t>
            </a:r>
          </a:p>
          <a:p>
            <a:pPr eaLnBrk="1" hangingPunct="1"/>
            <a:r>
              <a:rPr lang="da-DK" smtClean="0"/>
              <a:t>Repræsentation i Imaging arbejdsgruppe.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>
                <a:solidFill>
                  <a:srgbClr val="7B9899"/>
                </a:solidFill>
              </a:rPr>
              <a:t>Cases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da-DK" smtClean="0"/>
              <a:t>Overlæge Jawdat Abdullah- Righshospital i Glostrup</a:t>
            </a:r>
          </a:p>
          <a:p>
            <a:pPr eaLnBrk="1" hangingPunct="1"/>
            <a:r>
              <a:rPr lang="da-DK" smtClean="0"/>
              <a:t>Overlæge Eva Vad Søndergaard- Odense Universitetshospital</a:t>
            </a:r>
          </a:p>
          <a:p>
            <a:pPr eaLnBrk="1" hangingPunct="1"/>
            <a:r>
              <a:rPr lang="da-DK" smtClean="0"/>
              <a:t>Overlæge Christin Isaksen og Overlæge Grazina Urbonaviciene – Hospitalsenheden Midt iSilkeborg</a:t>
            </a:r>
          </a:p>
          <a:p>
            <a:pPr eaLnBrk="1" hangingPunct="1"/>
            <a:r>
              <a:rPr lang="da-DK" smtClean="0"/>
              <a:t>Overlæge Tomas Zaremba – Aarhus og Aalborg Universitetshospitaler</a:t>
            </a:r>
          </a:p>
          <a:p>
            <a:pPr eaLnBrk="1" hangingPunct="1"/>
            <a:r>
              <a:rPr lang="da-DK" smtClean="0"/>
              <a:t>Overlæge Morten Böttcher – Hospitalsenheden Vest i Herning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>
                <a:solidFill>
                  <a:srgbClr val="7B9899"/>
                </a:solidFill>
              </a:rPr>
              <a:t>Hospitaler der udfører CMR</a:t>
            </a:r>
          </a:p>
        </p:txBody>
      </p:sp>
      <p:sp>
        <p:nvSpPr>
          <p:cNvPr id="14338" name="Pladsholder til indhold 2"/>
          <p:cNvSpPr>
            <a:spLocks noGrp="1"/>
          </p:cNvSpPr>
          <p:nvPr>
            <p:ph sz="quarter" idx="1"/>
          </p:nvPr>
        </p:nvSpPr>
        <p:spPr>
          <a:xfrm>
            <a:off x="250825" y="1341438"/>
            <a:ext cx="8504238" cy="4572000"/>
          </a:xfrm>
        </p:spPr>
        <p:txBody>
          <a:bodyPr/>
          <a:lstStyle/>
          <a:p>
            <a:pPr eaLnBrk="1" hangingPunct="1"/>
            <a:r>
              <a:rPr lang="da-DK" smtClean="0"/>
              <a:t>Rigshospitalet</a:t>
            </a:r>
          </a:p>
          <a:p>
            <a:pPr eaLnBrk="1" hangingPunct="1"/>
            <a:r>
              <a:rPr lang="da-DK" smtClean="0"/>
              <a:t>Rigshospitalet i Glostrup</a:t>
            </a:r>
          </a:p>
          <a:p>
            <a:pPr eaLnBrk="1" hangingPunct="1"/>
            <a:r>
              <a:rPr lang="da-DK" smtClean="0"/>
              <a:t>Herlev Hospital</a:t>
            </a:r>
          </a:p>
          <a:p>
            <a:pPr eaLnBrk="1" hangingPunct="1"/>
            <a:r>
              <a:rPr lang="da-DK" smtClean="0"/>
              <a:t>Hvidovre Hospital</a:t>
            </a:r>
          </a:p>
          <a:p>
            <a:pPr eaLnBrk="1" hangingPunct="1"/>
            <a:r>
              <a:rPr lang="da-DK" smtClean="0"/>
              <a:t>Bispebjerg Hospital</a:t>
            </a:r>
          </a:p>
          <a:p>
            <a:pPr eaLnBrk="1" hangingPunct="1"/>
            <a:r>
              <a:rPr lang="da-DK" smtClean="0"/>
              <a:t>Odense Universitetshospital</a:t>
            </a:r>
          </a:p>
          <a:p>
            <a:pPr eaLnBrk="1" hangingPunct="1"/>
            <a:r>
              <a:rPr lang="da-DK" smtClean="0"/>
              <a:t>Aarhus Universitetshospital</a:t>
            </a:r>
          </a:p>
          <a:p>
            <a:pPr eaLnBrk="1" hangingPunct="1"/>
            <a:r>
              <a:rPr lang="da-DK" smtClean="0"/>
              <a:t>Hospitalsenheden Midt i Herning</a:t>
            </a:r>
          </a:p>
          <a:p>
            <a:pPr eaLnBrk="1" hangingPunct="1"/>
            <a:r>
              <a:rPr lang="da-DK" smtClean="0"/>
              <a:t>Hospitalsenheden Vest i Silkeborg</a:t>
            </a:r>
          </a:p>
          <a:p>
            <a:pPr eaLnBrk="1" hangingPunct="1"/>
            <a:r>
              <a:rPr lang="da-DK" smtClean="0"/>
              <a:t>Aalborg Universitetshospital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>
                <a:solidFill>
                  <a:srgbClr val="7B9899"/>
                </a:solidFill>
              </a:rPr>
              <a:t>Rigshospitalet</a:t>
            </a:r>
          </a:p>
        </p:txBody>
      </p:sp>
      <p:sp>
        <p:nvSpPr>
          <p:cNvPr id="15362" name="Pladsholder til indhol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da-DK" smtClean="0"/>
              <a:t>Siemens Avanto 1.5 T</a:t>
            </a:r>
          </a:p>
          <a:p>
            <a:pPr eaLnBrk="1" hangingPunct="1"/>
            <a:r>
              <a:rPr lang="da-DK" smtClean="0"/>
              <a:t>Ca. 400/år (1500 klinisk undersøgelser)+ forskningsskanninger</a:t>
            </a:r>
          </a:p>
          <a:p>
            <a:pPr eaLnBrk="1" hangingPunct="1"/>
            <a:r>
              <a:rPr lang="da-DK" smtClean="0"/>
              <a:t>1 dedikeret kardiolog</a:t>
            </a:r>
          </a:p>
          <a:p>
            <a:pPr eaLnBrk="1" hangingPunct="1"/>
            <a:r>
              <a:rPr lang="da-DK" smtClean="0"/>
              <a:t>7 specialuddannede radiografer </a:t>
            </a:r>
          </a:p>
          <a:p>
            <a:pPr eaLnBrk="1" hangingPunct="1"/>
            <a:r>
              <a:rPr lang="da-DK" smtClean="0"/>
              <a:t>Hovedindikationer: Kongenitte hjertesygdomme (voksne og børn) - Cardiomyopati - ARVC -  AMI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>
                <a:solidFill>
                  <a:srgbClr val="7B9899"/>
                </a:solidFill>
              </a:rPr>
              <a:t>Rigshospitalet i Glostrup</a:t>
            </a:r>
          </a:p>
        </p:txBody>
      </p:sp>
      <p:sp>
        <p:nvSpPr>
          <p:cNvPr id="16386" name="Pladsholder til indhol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da-DK" smtClean="0"/>
              <a:t>Skanner: Seimens Avanto 1,5 T</a:t>
            </a:r>
          </a:p>
          <a:p>
            <a:pPr eaLnBrk="1" hangingPunct="1"/>
            <a:r>
              <a:rPr lang="da-DK" smtClean="0"/>
              <a:t>105 cases i 2015 </a:t>
            </a:r>
          </a:p>
          <a:p>
            <a:pPr eaLnBrk="1" hangingPunct="1"/>
            <a:r>
              <a:rPr lang="da-DK" smtClean="0"/>
              <a:t>1 dedikeret kardiolog</a:t>
            </a:r>
          </a:p>
          <a:p>
            <a:pPr eaLnBrk="1" hangingPunct="1"/>
            <a:r>
              <a:rPr lang="da-DK" smtClean="0"/>
              <a:t>4 radiografer</a:t>
            </a:r>
          </a:p>
          <a:p>
            <a:pPr eaLnBrk="1" hangingPunct="1"/>
            <a:r>
              <a:rPr lang="da-DK" smtClean="0"/>
              <a:t>Hovedindikationer: iskæmi med perfusions- undersøgelse, kardiomyopatier, aortaklap- sygdom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da-DK" smtClean="0"/>
              <a:t>Hvidovre Hospital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smtClean="0"/>
              <a:t>Skanner: Seimens Avanto 1,5 T og Seimens 3 T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100 cases /år + forskning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1 dedikeret kardiolog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4 radiografer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Hovedindikationer: kardiomyopatier, aortaklap-sygdom, dilateret aorta, AMI uden stenose.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a-DK" smtClean="0"/>
              <a:t>Herlev Hospital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da-DK" smtClean="0"/>
              <a:t>Skanner: Philips 1,5 T</a:t>
            </a:r>
          </a:p>
          <a:p>
            <a:pPr eaLnBrk="1" hangingPunct="1"/>
            <a:r>
              <a:rPr lang="da-DK" smtClean="0"/>
              <a:t>400 cases/år</a:t>
            </a:r>
          </a:p>
          <a:p>
            <a:pPr eaLnBrk="1" hangingPunct="1"/>
            <a:r>
              <a:rPr lang="da-DK" smtClean="0"/>
              <a:t>2 dedikeret kardiolog</a:t>
            </a:r>
          </a:p>
          <a:p>
            <a:pPr eaLnBrk="1" hangingPunct="1"/>
            <a:r>
              <a:rPr lang="da-DK" smtClean="0"/>
              <a:t>3 radiografer</a:t>
            </a:r>
          </a:p>
          <a:p>
            <a:pPr eaLnBrk="1" hangingPunct="1"/>
            <a:r>
              <a:rPr lang="da-DK" smtClean="0"/>
              <a:t>Hovedindikationer: alle undtagen stress–perfusions undersøglese.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>
                <a:solidFill>
                  <a:srgbClr val="7B9899"/>
                </a:solidFill>
              </a:rPr>
              <a:t>Odense Universitetshospital</a:t>
            </a:r>
          </a:p>
        </p:txBody>
      </p:sp>
      <p:sp>
        <p:nvSpPr>
          <p:cNvPr id="18434" name="Pladsholder til indhol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da-DK" smtClean="0"/>
              <a:t>10-12 hjerte MR/ugen  + forskning</a:t>
            </a:r>
          </a:p>
          <a:p>
            <a:pPr eaLnBrk="1" hangingPunct="1"/>
            <a:r>
              <a:rPr lang="da-DK" smtClean="0"/>
              <a:t>2 dedikerede kardiologer</a:t>
            </a:r>
          </a:p>
          <a:p>
            <a:pPr eaLnBrk="1" hangingPunct="1"/>
            <a:r>
              <a:rPr lang="da-DK" smtClean="0"/>
              <a:t>6 specialuddannede radiografer </a:t>
            </a:r>
          </a:p>
          <a:p>
            <a:pPr eaLnBrk="1" hangingPunct="1"/>
            <a:r>
              <a:rPr lang="da-DK" smtClean="0"/>
              <a:t>Hovedindikationer: kardiomyopati, klapsygdom, trombe/tumor, morbus myscitcus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>
                <a:solidFill>
                  <a:srgbClr val="7B9899"/>
                </a:solidFill>
              </a:rPr>
              <a:t>Aarhus Universitetshospital</a:t>
            </a:r>
          </a:p>
        </p:txBody>
      </p:sp>
      <p:sp>
        <p:nvSpPr>
          <p:cNvPr id="19458" name="Pladsholder til indhol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da-DK" smtClean="0"/>
              <a:t>Philips Achieva 1.5 T skanner (ny GE 1.5 T skanner er ved at blive installeret)</a:t>
            </a:r>
          </a:p>
          <a:p>
            <a:pPr eaLnBrk="1" hangingPunct="1"/>
            <a:r>
              <a:rPr lang="da-DK" smtClean="0"/>
              <a:t>Ca. 200-300 kliniske cases/år + flere forskningsprojekter</a:t>
            </a:r>
          </a:p>
          <a:p>
            <a:pPr eaLnBrk="1" hangingPunct="1"/>
            <a:r>
              <a:rPr lang="da-DK" smtClean="0"/>
              <a:t>To dedikerede kardiologer</a:t>
            </a:r>
          </a:p>
          <a:p>
            <a:pPr eaLnBrk="1" hangingPunct="1"/>
            <a:r>
              <a:rPr lang="da-DK" smtClean="0"/>
              <a:t>Varierende antal radiografer</a:t>
            </a:r>
          </a:p>
          <a:p>
            <a:pPr eaLnBrk="1" hangingPunct="1"/>
            <a:r>
              <a:rPr lang="da-DK" smtClean="0"/>
              <a:t>Indikationer: kardiomyopatier, overlevet hjertestop, AMI med normale kar, klapsygdomme, kongenitte hjertesygdomme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mtClean="0">
                <a:solidFill>
                  <a:srgbClr val="7B9899"/>
                </a:solidFill>
              </a:rPr>
              <a:t>Hospitalsenheden Vest i Herning</a:t>
            </a:r>
          </a:p>
        </p:txBody>
      </p:sp>
      <p:sp>
        <p:nvSpPr>
          <p:cNvPr id="20482" name="Pladsholder til indhold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smtClean="0"/>
              <a:t>Hjerte MR siden 2013, tæt samarbejde med Silkeborg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Siemens Avanto 1.5 T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202 hjerte MR i 2015 - stigende henvisningsantal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2 dedikerede kardiologer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2 specialuddannede radiografer </a:t>
            </a:r>
          </a:p>
          <a:p>
            <a:pPr eaLnBrk="1" hangingPunct="1">
              <a:lnSpc>
                <a:spcPct val="90000"/>
              </a:lnSpc>
            </a:pPr>
            <a:r>
              <a:rPr lang="da-DK" smtClean="0"/>
              <a:t>Hovedindikationer: A-klapsygdom specielt bicuspid aortaklap. Iskæmisk hjertesygdom med Regadenson stress. Kardiomyopati, perimyocardit, ”dimser”, LV funktion ved mamma-cancer</a:t>
            </a:r>
          </a:p>
          <a:p>
            <a:pPr eaLnBrk="1" hangingPunct="1">
              <a:lnSpc>
                <a:spcPct val="90000"/>
              </a:lnSpc>
            </a:pPr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500</TotalTime>
  <Words>534</Words>
  <Application>Microsoft Office PowerPoint</Application>
  <PresentationFormat>Skærmshow (4:3)</PresentationFormat>
  <Paragraphs>111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Designskabeloner</vt:lpstr>
      </vt:variant>
      <vt:variant>
        <vt:i4>12</vt:i4>
      </vt:variant>
      <vt:variant>
        <vt:lpstr>Diastitler</vt:lpstr>
      </vt:variant>
      <vt:variant>
        <vt:i4>14</vt:i4>
      </vt:variant>
    </vt:vector>
  </HeadingPairs>
  <TitlesOfParts>
    <vt:vector size="33" baseType="lpstr">
      <vt:lpstr>Arial</vt:lpstr>
      <vt:lpstr>Georgia</vt:lpstr>
      <vt:lpstr>Wingdings 2</vt:lpstr>
      <vt:lpstr>Wingdings</vt:lpstr>
      <vt:lpstr>Calibri</vt:lpstr>
      <vt:lpstr>Verdana</vt:lpstr>
      <vt:lpstr>Times New Roman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  Hjerte MR i Danmark </vt:lpstr>
      <vt:lpstr>Hospitaler der udfører CMR</vt:lpstr>
      <vt:lpstr>Rigshospitalet</vt:lpstr>
      <vt:lpstr>Rigshospitalet i Glostrup</vt:lpstr>
      <vt:lpstr>Hvidovre Hospital</vt:lpstr>
      <vt:lpstr>Herlev Hospital</vt:lpstr>
      <vt:lpstr>Odense Universitetshospital</vt:lpstr>
      <vt:lpstr>Aarhus Universitetshospital</vt:lpstr>
      <vt:lpstr>Hospitalsenheden Vest i Herning</vt:lpstr>
      <vt:lpstr>Hospitalsenheden Midt i Silkeborg</vt:lpstr>
      <vt:lpstr>Aalborg Universitetshospital </vt:lpstr>
      <vt:lpstr>Dias nummer 12</vt:lpstr>
      <vt:lpstr>Samarbejde og diskussion</vt:lpstr>
      <vt:lpstr>Cases</vt:lpstr>
    </vt:vector>
  </TitlesOfParts>
  <Company>Region Nordjylland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Hjerte MR i Danmark</dc:title>
  <dc:creator>Karam Sadoon Majeed Al-Zuhairi</dc:creator>
  <cp:lastModifiedBy>karalz</cp:lastModifiedBy>
  <cp:revision>40</cp:revision>
  <dcterms:created xsi:type="dcterms:W3CDTF">2016-01-06T12:56:02Z</dcterms:created>
  <dcterms:modified xsi:type="dcterms:W3CDTF">2016-01-13T18:29:33Z</dcterms:modified>
</cp:coreProperties>
</file>